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9" r:id="rId4"/>
    <p:sldId id="277" r:id="rId5"/>
    <p:sldId id="260" r:id="rId6"/>
    <p:sldId id="265" r:id="rId7"/>
    <p:sldId id="264" r:id="rId8"/>
    <p:sldId id="284" r:id="rId9"/>
    <p:sldId id="263" r:id="rId10"/>
    <p:sldId id="278" r:id="rId11"/>
    <p:sldId id="279" r:id="rId12"/>
    <p:sldId id="282" r:id="rId13"/>
    <p:sldId id="262" r:id="rId14"/>
    <p:sldId id="280" r:id="rId15"/>
    <p:sldId id="281" r:id="rId16"/>
    <p:sldId id="285" r:id="rId17"/>
    <p:sldId id="289" r:id="rId18"/>
    <p:sldId id="290" r:id="rId19"/>
    <p:sldId id="288" r:id="rId20"/>
    <p:sldId id="286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228" y="9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200"/>
            </a:lvl1pPr>
          </a:lstStyle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5/29/2022 am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200"/>
            </a:lvl1pPr>
          </a:lstStyle>
          <a:p>
            <a:fld id="{8932B4C9-22A4-41A9-BE69-00BB97B18544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200"/>
            </a:lvl1pPr>
          </a:lstStyle>
          <a:p>
            <a:r>
              <a:rPr lang="en-US"/>
              <a:t>5/29/2022 am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4" tIns="48327" rIns="96654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4" tIns="48327" rIns="96654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200"/>
            </a:lvl1pPr>
          </a:lstStyle>
          <a:p>
            <a:fld id="{EA428410-F47B-48AB-9255-C5D9F66522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9D017-1E04-4B04-8E23-780321DA48DB}" type="slidenum">
              <a:rPr lang="en-US"/>
              <a:pPr/>
              <a:t>16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67467-2431-3DD3-4BED-737DAD28B2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5/29/2022 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8F25D-AC3A-1BEF-85B5-94738BFC36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Micky Galloway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9D017-1E04-4B04-8E23-780321DA48DB}" type="slidenum">
              <a:rPr lang="en-US"/>
              <a:pPr/>
              <a:t>17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1E6DA-ABDB-C6E5-3A8A-F306F4F566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5/29/2022 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6B67E-D59F-15E9-8EBA-79D7212B3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Micky Galloway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9D017-1E04-4B04-8E23-780321DA48DB}" type="slidenum">
              <a:rPr lang="en-US"/>
              <a:pPr/>
              <a:t>18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59FE7-34EB-8922-7F57-C272734A446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5/29/2022 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2D4C5-5A2F-0D6A-2DF9-ABB7178A94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Micky Galloway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5A4F-E0D5-4ECB-994F-ACF99CC5559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C8378-1B1D-4347-BD47-2960AC43C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29573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CF65-CB32-47D8-A452-F12FB686BD8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242DC-91AD-46D2-A2AA-5AB623B08E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4372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3CBD-B937-485B-A8B7-8ED1D029FB4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ADCD-37F6-42CA-B4D3-B16C587701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38450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5A4F-E0D5-4ECB-994F-ACF99CC5559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CC8378-1B1D-4347-BD47-2960AC43C2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DE83-306F-4E0D-AE45-B60080172C4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64675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F1342-5C56-43C3-92C7-3A039593EB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4C53C-0D1E-4673-A5AB-F77E759EAE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51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1B1B-F47A-489F-AC2B-B313AF05B0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E4BF-CE0D-4E13-A7EE-6D49E99EB6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60032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E058-F424-41E8-AAE3-0BA0E3B9D6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E096-5C1D-41E4-AD14-6E33DF8E03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50709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7F40-D407-4E07-A4A7-4D541D0AF3F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567F-9354-48BB-9ECC-FFE749FAB0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76201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0235-9926-46AE-972E-66B49A94081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F1DF-9B7E-4AB3-9071-0045C17A7E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51578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1571-05B6-4B38-B329-07B043EE625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3587-1419-4371-BBE8-31AFD70F68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9142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6DE83-306F-4E0D-AE45-B60080172C4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74494-19FA-4021-A8F5-E67E844B4F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83994"/>
      </p:ext>
    </p:extLst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211E-4464-4AF9-A133-8E72D52F58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567E-BAA6-40FA-B8EF-C124747D12F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00636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CF65-CB32-47D8-A452-F12FB686BD8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42DC-91AD-46D2-A2AA-5AB623B08E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32249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3CBD-B937-485B-A8B7-8ED1D029FB4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ADCD-37F6-42CA-B4D3-B16C587701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059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342-5C56-43C3-92C7-3A039593EB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4C53C-0D1E-4673-A5AB-F77E759EAE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68841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21B1B-F47A-489F-AC2B-B313AF05B0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5E4BF-CE0D-4E13-A7EE-6D49E99EB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28062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AE058-F424-41E8-AAE3-0BA0E3B9D6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E096-5C1D-41E4-AD14-6E33DF8E03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12319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7F40-D407-4E07-A4A7-4D541D0AF3F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9567F-9354-48BB-9ECC-FFE749FAB0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77626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30235-9926-46AE-972E-66B49A94081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EF1DF-9B7E-4AB3-9071-0045C17A7E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61495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1571-05B6-4B38-B329-07B043EE625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3587-1419-4371-BBE8-31AFD70F6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6109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8211E-4464-4AF9-A133-8E72D52F58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567E-BAA6-40FA-B8EF-C124747D12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24976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01BD7-4FA8-4801-874D-D2AE07B1119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9DB18-C047-41E6-944B-439D8C1BDE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01BD7-4FA8-4801-874D-D2AE07B1119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9DB18-C047-41E6-944B-439D8C1BDE7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WordArt 8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7391400" cy="609600"/>
          </a:xfrm>
          <a:prstGeom prst="rect">
            <a:avLst/>
          </a:prstGeom>
          <a:solidFill>
            <a:srgbClr val="000000">
              <a:alpha val="60000"/>
            </a:srgbClr>
          </a:solidFill>
          <a:effectLst>
            <a:softEdge rad="127000"/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The Lord's Supper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EF1DF-9B7E-4AB3-9071-0045C17A7E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90800"/>
            <a:ext cx="6096000" cy="707886"/>
          </a:xfrm>
          <a:prstGeom prst="rect">
            <a:avLst/>
          </a:prstGeom>
          <a:solidFill>
            <a:schemeClr val="accent4">
              <a:lumMod val="65000"/>
              <a:lumOff val="3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 Corinthians 11:23-34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5054" y="1481328"/>
            <a:ext cx="8997950" cy="3471720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None/>
              <a:tabLst>
                <a:tab pos="509588" algn="l"/>
              </a:tabLs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Observed With Self-Examination.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509588" algn="l"/>
              </a:tabLst>
            </a:pPr>
            <a:r>
              <a:rPr lang="en-US" sz="3500" dirty="0">
                <a:solidFill>
                  <a:srgbClr val="000099"/>
                </a:solidFill>
                <a:cs typeface="Times New Roman" pitchFamily="18" charset="0"/>
              </a:rPr>
              <a:t>Examine your </a:t>
            </a:r>
            <a:r>
              <a:rPr lang="en-US" sz="3500" i="1" dirty="0">
                <a:solidFill>
                  <a:srgbClr val="A50021"/>
                </a:solidFill>
                <a:cs typeface="Times New Roman" pitchFamily="18" charset="0"/>
              </a:rPr>
              <a:t>thankfulness</a:t>
            </a:r>
            <a:r>
              <a:rPr lang="en-US" sz="3500" dirty="0">
                <a:solidFill>
                  <a:srgbClr val="000099"/>
                </a:solidFill>
                <a:cs typeface="Times New Roman" pitchFamily="18" charset="0"/>
              </a:rPr>
              <a:t> – </a:t>
            </a:r>
            <a:r>
              <a:rPr lang="en-US" sz="3500" dirty="0">
                <a:cs typeface="Times New Roman" pitchFamily="18" charset="0"/>
              </a:rPr>
              <a:t>1 Corinthians 11:24-25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509588" algn="l"/>
              </a:tabLst>
            </a:pPr>
            <a:r>
              <a:rPr lang="en-US" sz="3600" dirty="0">
                <a:solidFill>
                  <a:srgbClr val="000099"/>
                </a:solidFill>
                <a:cs typeface="Times New Roman" pitchFamily="18" charset="0"/>
              </a:rPr>
              <a:t>Examine your </a:t>
            </a:r>
            <a:r>
              <a:rPr lang="en-US" sz="3600" i="1" dirty="0">
                <a:solidFill>
                  <a:srgbClr val="A50021"/>
                </a:solidFill>
                <a:cs typeface="Times New Roman" pitchFamily="18" charset="0"/>
              </a:rPr>
              <a:t>memory</a:t>
            </a:r>
            <a:r>
              <a:rPr lang="en-US" sz="3600" dirty="0">
                <a:solidFill>
                  <a:srgbClr val="000099"/>
                </a:solidFill>
                <a:cs typeface="Times New Roman" pitchFamily="18" charset="0"/>
              </a:rPr>
              <a:t> – </a:t>
            </a:r>
            <a:r>
              <a:rPr lang="en-US" sz="3600" dirty="0">
                <a:cs typeface="Times New Roman" pitchFamily="18" charset="0"/>
              </a:rPr>
              <a:t>1 Corinthians 11:24-25, 29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509588" algn="l"/>
              </a:tabLst>
            </a:pPr>
            <a:r>
              <a:rPr lang="en-US" sz="3600" dirty="0">
                <a:solidFill>
                  <a:srgbClr val="000099"/>
                </a:solidFill>
                <a:cs typeface="Times New Roman" pitchFamily="18" charset="0"/>
              </a:rPr>
              <a:t>Examine your </a:t>
            </a:r>
            <a:r>
              <a:rPr lang="en-US" sz="3600" i="1" dirty="0">
                <a:solidFill>
                  <a:srgbClr val="A50021"/>
                </a:solidFill>
                <a:cs typeface="Times New Roman" pitchFamily="18" charset="0"/>
              </a:rPr>
              <a:t>focus</a:t>
            </a:r>
            <a:r>
              <a:rPr lang="en-US" sz="3600" dirty="0">
                <a:solidFill>
                  <a:srgbClr val="000099"/>
                </a:solidFill>
                <a:cs typeface="Times New Roman" pitchFamily="18" charset="0"/>
              </a:rPr>
              <a:t> (fixed on the death of Jesus)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509588" algn="l"/>
              </a:tabLst>
            </a:pPr>
            <a:r>
              <a:rPr lang="en-US" sz="3600" dirty="0">
                <a:solidFill>
                  <a:srgbClr val="000099"/>
                </a:solidFill>
                <a:cs typeface="Times New Roman" pitchFamily="18" charset="0"/>
              </a:rPr>
              <a:t>Examine your </a:t>
            </a:r>
            <a:r>
              <a:rPr lang="en-US" sz="3600" i="1" dirty="0">
                <a:solidFill>
                  <a:srgbClr val="A50021"/>
                </a:solidFill>
                <a:cs typeface="Times New Roman" pitchFamily="18" charset="0"/>
              </a:rPr>
              <a:t>actions</a:t>
            </a:r>
            <a:r>
              <a:rPr lang="en-US" sz="3600" dirty="0">
                <a:solidFill>
                  <a:srgbClr val="000099"/>
                </a:solidFill>
                <a:cs typeface="Times New Roman" pitchFamily="18" charset="0"/>
              </a:rPr>
              <a:t> (eliminate distractions)</a:t>
            </a:r>
            <a:endParaRPr lang="en-US" sz="3600" i="1" dirty="0">
              <a:solidFill>
                <a:srgbClr val="800080"/>
              </a:solidFill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47454" y="1447800"/>
            <a:ext cx="8686800" cy="5047536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Observed With Self-Examination.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rgbClr val="A50021"/>
                </a:solidFill>
              </a:rPr>
              <a:t> </a:t>
            </a:r>
            <a:r>
              <a:rPr lang="en-US" sz="3600" u="sng" dirty="0">
                <a:solidFill>
                  <a:srgbClr val="A50021"/>
                </a:solidFill>
                <a:highlight>
                  <a:srgbClr val="FFFF00"/>
                </a:highlight>
              </a:rPr>
              <a:t>Warning</a:t>
            </a:r>
            <a:r>
              <a:rPr lang="en-US" sz="3600" dirty="0">
                <a:solidFill>
                  <a:srgbClr val="A50021"/>
                </a:solidFill>
                <a:highlight>
                  <a:srgbClr val="FFFF00"/>
                </a:highlight>
              </a:rPr>
              <a:t>: Some are trying to revise the meaning and method of eating the Lord’s supper!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sz="3600" dirty="0"/>
              <a:t>“The supper as a whole is the experience of fellowship we gratefully and joyously share with the Lord and with one another” </a:t>
            </a:r>
            <a:r>
              <a:rPr lang="en-US" sz="3000" dirty="0"/>
              <a:t>(Randy </a:t>
            </a:r>
            <a:r>
              <a:rPr lang="en-US" sz="3000" dirty="0" err="1"/>
              <a:t>Hohf</a:t>
            </a:r>
            <a:r>
              <a:rPr lang="en-US" sz="3000" dirty="0"/>
              <a:t>, “Biblical Perspectives on Fellowship Meals”).</a:t>
            </a:r>
            <a:endParaRPr lang="en-US" sz="3600" dirty="0"/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sz="3600" dirty="0" err="1"/>
              <a:t>Hohf</a:t>
            </a:r>
            <a:r>
              <a:rPr lang="en-US" sz="3600" dirty="0"/>
              <a:t> means </a:t>
            </a:r>
            <a:r>
              <a:rPr lang="en-US" sz="3600" i="1" dirty="0"/>
              <a:t>“</a:t>
            </a:r>
            <a:r>
              <a:rPr lang="en-US" sz="3600" i="1" dirty="0">
                <a:highlight>
                  <a:srgbClr val="FFFF00"/>
                </a:highlight>
              </a:rPr>
              <a:t>a true meal, a supper in the fullest sense of the word</a:t>
            </a:r>
            <a:r>
              <a:rPr lang="en-US" sz="3600" i="1" dirty="0"/>
              <a:t>” </a:t>
            </a:r>
            <a:r>
              <a:rPr lang="en-US" sz="3000" dirty="0"/>
              <a:t>(Ibid., Parts 4 and 5, emphasis his).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3250" y="1447800"/>
            <a:ext cx="8083550" cy="4185761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Observed Often. (Frequency)</a:t>
            </a:r>
            <a:endParaRPr lang="en-US" sz="2400" dirty="0"/>
          </a:p>
          <a:p>
            <a:pPr>
              <a:buNone/>
            </a:pPr>
            <a:r>
              <a:rPr lang="en-US" sz="3200" dirty="0"/>
              <a:t>1 Corinthians 11:26, </a:t>
            </a:r>
            <a:r>
              <a:rPr lang="en-US" sz="3200" i="1" dirty="0"/>
              <a:t>“</a:t>
            </a:r>
            <a:r>
              <a:rPr lang="en-US" sz="3200" b="1" i="1" dirty="0">
                <a:solidFill>
                  <a:srgbClr val="FF0000"/>
                </a:solidFill>
              </a:rPr>
              <a:t>For as often </a:t>
            </a:r>
            <a:r>
              <a:rPr lang="en-US" sz="3200" i="1" dirty="0"/>
              <a:t>as ye eat this bread, and drink the cup, ye proclaim the Lord’s death till he come.”</a:t>
            </a:r>
          </a:p>
          <a:p>
            <a:pPr>
              <a:buNone/>
            </a:pPr>
            <a:r>
              <a:rPr lang="en-US" sz="3200" dirty="0"/>
              <a:t>Acts 20:7, </a:t>
            </a:r>
            <a:r>
              <a:rPr lang="en-US" sz="3200" i="1" dirty="0"/>
              <a:t>“And upon the </a:t>
            </a:r>
            <a:r>
              <a:rPr lang="en-US" sz="3200" b="1" i="1" dirty="0">
                <a:solidFill>
                  <a:srgbClr val="FF0000"/>
                </a:solidFill>
              </a:rPr>
              <a:t>first day of the week</a:t>
            </a:r>
            <a:r>
              <a:rPr lang="en-US" sz="3200" i="1" dirty="0"/>
              <a:t>, when we were gathered together to break bread, Paul discoursed with them, intending to depart on the morrow; and prolonged his speech until midnight.”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6050" y="1481328"/>
            <a:ext cx="8851900" cy="5201424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Observed Often. (Frequency)</a:t>
            </a:r>
            <a:endParaRPr lang="en-US" sz="2400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/>
              <a:t>“… the early church writers from </a:t>
            </a:r>
            <a:r>
              <a:rPr lang="en-US" sz="2800" u="sng" dirty="0"/>
              <a:t>Barnabas, Justin Martyr, Irenaeus, to Clement of Alexandria, Origen and Cyprian</a:t>
            </a:r>
            <a:r>
              <a:rPr lang="en-US" sz="2800" dirty="0"/>
              <a:t>, all with one consent, declare that the church </a:t>
            </a:r>
            <a:r>
              <a:rPr lang="en-US" sz="2800" b="1" dirty="0">
                <a:solidFill>
                  <a:srgbClr val="FF0000"/>
                </a:solidFill>
              </a:rPr>
              <a:t>observed the first day of the week. </a:t>
            </a:r>
            <a:r>
              <a:rPr lang="en-US" sz="2800" dirty="0"/>
              <a:t>They are equally agreed that the Lord’s Supper was observed weekly, </a:t>
            </a:r>
            <a:r>
              <a:rPr lang="en-US" sz="2800" b="1" dirty="0">
                <a:solidFill>
                  <a:srgbClr val="FF0000"/>
                </a:solidFill>
              </a:rPr>
              <a:t>on the first day of the week</a:t>
            </a:r>
            <a:r>
              <a:rPr lang="en-US" sz="2400" dirty="0"/>
              <a:t>.” – B. W. Johnson, The People’s New Testament</a:t>
            </a:r>
            <a:endParaRPr lang="en-US" sz="2800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/>
              <a:t>“As we have already remarked, the celebration of the Lord’s Supper was still held to constitute an essential part of divine worship </a:t>
            </a:r>
            <a:r>
              <a:rPr lang="en-US" sz="2800" b="1" dirty="0">
                <a:solidFill>
                  <a:srgbClr val="FF0000"/>
                </a:solidFill>
              </a:rPr>
              <a:t>every Sunday</a:t>
            </a:r>
            <a:r>
              <a:rPr lang="en-US" sz="2800" dirty="0"/>
              <a:t>, as appears from Justin Martyr (A.D. 150) …” – </a:t>
            </a:r>
            <a:r>
              <a:rPr lang="en-US" sz="2400" dirty="0"/>
              <a:t>Augustus Neander (Lutheran), History Of The Christian Religion And Church, Volume I, page 332</a:t>
            </a:r>
            <a:endParaRPr lang="en-US" sz="2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95227" y="1447800"/>
            <a:ext cx="7772400" cy="5135562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Observed Often. (Frequency)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“This ordinance (the Lord’s Supper) seems to have been administered </a:t>
            </a:r>
            <a:r>
              <a:rPr lang="en-US" sz="3200" b="1" dirty="0">
                <a:solidFill>
                  <a:srgbClr val="FF0000"/>
                </a:solidFill>
              </a:rPr>
              <a:t>every Lord’s day</a:t>
            </a:r>
            <a:r>
              <a:rPr lang="en-US" sz="3200" dirty="0"/>
              <a:t>; and probably no professed Christian absented themselves …” </a:t>
            </a:r>
            <a:r>
              <a:rPr lang="en-US" sz="2800" dirty="0"/>
              <a:t>– Thomas Scott (Presbyterian), Commentary On Acts 20:7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“This also is an important example of </a:t>
            </a:r>
            <a:r>
              <a:rPr lang="en-US" sz="3200" b="1" dirty="0">
                <a:solidFill>
                  <a:srgbClr val="FF0000"/>
                </a:solidFill>
              </a:rPr>
              <a:t>weekly</a:t>
            </a:r>
            <a:r>
              <a:rPr lang="en-US" sz="3200" dirty="0"/>
              <a:t> communion as the practice of the first Christians.” </a:t>
            </a:r>
            <a:r>
              <a:rPr lang="en-US" sz="2800" dirty="0"/>
              <a:t>– A. C. Hervey (Episcopalian), Commentary On Acts 20:7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772400" cy="3323987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Christians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steadfastly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its observance.</a:t>
            </a:r>
          </a:p>
          <a:p>
            <a:pPr>
              <a:buNone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/>
              <a:t>Acts 2:42, </a:t>
            </a:r>
            <a:r>
              <a:rPr lang="en-US" sz="3200" i="1" dirty="0"/>
              <a:t>“And they </a:t>
            </a:r>
            <a:r>
              <a:rPr lang="en-US" sz="3200" i="1" dirty="0">
                <a:highlight>
                  <a:srgbClr val="FFFF00"/>
                </a:highlight>
              </a:rPr>
              <a:t>continued stedfastly </a:t>
            </a:r>
            <a:r>
              <a:rPr lang="en-US" sz="3200" i="1" dirty="0"/>
              <a:t>in the apostles’ teaching and fellowship, in the </a:t>
            </a:r>
            <a:r>
              <a:rPr lang="en-US" sz="3200" i="1" u="sng" dirty="0"/>
              <a:t>breaking of bread</a:t>
            </a:r>
            <a:r>
              <a:rPr lang="en-US" sz="3200" i="1" dirty="0"/>
              <a:t> and the prayers.”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76300" y="312747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46050" y="1219200"/>
            <a:ext cx="8851900" cy="5509200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u="sng" dirty="0"/>
              <a:t>Authorized people</a:t>
            </a:r>
            <a:r>
              <a:rPr lang="en-US" sz="3600" dirty="0"/>
              <a:t>: Citizens of the Kingdom.</a:t>
            </a:r>
            <a:br>
              <a:rPr lang="en-US" sz="3600" dirty="0"/>
            </a:br>
            <a:r>
              <a:rPr lang="en-US" sz="2800" dirty="0"/>
              <a:t>Luke 22:18</a:t>
            </a:r>
          </a:p>
          <a:p>
            <a:pPr>
              <a:spcBef>
                <a:spcPts val="0"/>
              </a:spcBef>
            </a:pPr>
            <a:r>
              <a:rPr lang="en-US" sz="3600" u="sng" dirty="0"/>
              <a:t>Authorized Assembly</a:t>
            </a:r>
            <a:r>
              <a:rPr lang="en-US" sz="3600" dirty="0"/>
              <a:t>: Church Assembled.</a:t>
            </a:r>
            <a:br>
              <a:rPr lang="en-US" sz="3600" dirty="0"/>
            </a:br>
            <a:r>
              <a:rPr lang="en-US" sz="2800" dirty="0"/>
              <a:t>1 Corinthians 11:18, 20, 33-34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For worship. Acts 20:7; 1 Corinthians 16:1-2; Hebrews 2:12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To discipline the unruly. 1 Corinthians 5:4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To take care of business. Acts 6:1-4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To report on evangelism. Acts 14:27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To discuss differences. Acts 15; Galatians 2:11-14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To read the Scriptures. 1 Thessalonians 5:27; Colossians 4:16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To exhort and provoke. Hebrews 10:24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To pray. Acts 12:12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8D79-F416-4981-AFB8-8E887D6EFE58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76300" y="236547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914400"/>
            <a:ext cx="8769350" cy="5816977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Lord’s</a:t>
            </a:r>
            <a:r>
              <a:rPr lang="en-US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Supper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is to be observed.</a:t>
            </a:r>
          </a:p>
          <a:p>
            <a:pPr lvl="1">
              <a:spcBef>
                <a:spcPts val="0"/>
              </a:spcBef>
            </a:pPr>
            <a:r>
              <a:rPr lang="en-US" sz="2800" i="1" dirty="0"/>
              <a:t>“This do.”</a:t>
            </a:r>
            <a:r>
              <a:rPr lang="en-US" sz="2800" dirty="0"/>
              <a:t> 1 Corinthians 11:24-25</a:t>
            </a:r>
          </a:p>
          <a:p>
            <a:pPr lvl="1">
              <a:spcBef>
                <a:spcPts val="0"/>
              </a:spcBef>
            </a:pPr>
            <a:r>
              <a:rPr lang="en-US" sz="2800" i="1" dirty="0"/>
              <a:t>“Drink ye ALL of it.”</a:t>
            </a:r>
            <a:r>
              <a:rPr lang="en-US" sz="2800" dirty="0"/>
              <a:t> Matthew 26:27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By The </a:t>
            </a:r>
            <a:r>
              <a:rPr 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Lord’s People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US" sz="2800" i="1" dirty="0"/>
              <a:t>“In the kingdom.”</a:t>
            </a:r>
            <a:r>
              <a:rPr lang="en-US" sz="2800" dirty="0"/>
              <a:t> Matthew 26:29</a:t>
            </a:r>
          </a:p>
          <a:p>
            <a:pPr lvl="1">
              <a:spcBef>
                <a:spcPts val="0"/>
              </a:spcBef>
            </a:pPr>
            <a:r>
              <a:rPr lang="en-US" sz="2800" i="1" dirty="0"/>
              <a:t>“Communion.”</a:t>
            </a:r>
            <a:r>
              <a:rPr lang="en-US" sz="2800" dirty="0"/>
              <a:t> 1 Corinthians 10:16-17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On The </a:t>
            </a:r>
            <a:r>
              <a:rPr 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Lord’s Day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US" sz="2800" i="1" dirty="0"/>
              <a:t>“Upon the first day of the week.”</a:t>
            </a:r>
            <a:r>
              <a:rPr lang="en-US" sz="2800" dirty="0"/>
              <a:t> Acts 20:7</a:t>
            </a:r>
          </a:p>
          <a:p>
            <a:pPr lvl="1">
              <a:spcBef>
                <a:spcPts val="0"/>
              </a:spcBef>
            </a:pPr>
            <a:r>
              <a:rPr lang="en-US" sz="2800" i="1" dirty="0"/>
              <a:t>“For as often” </a:t>
            </a:r>
            <a:r>
              <a:rPr lang="en-US" sz="2800" dirty="0"/>
              <a:t>defined … Weekly. 1 Corinthians 11:26;</a:t>
            </a:r>
            <a:br>
              <a:rPr lang="en-US" sz="2800" dirty="0"/>
            </a:br>
            <a:r>
              <a:rPr lang="en-US" sz="2800" dirty="0"/>
              <a:t>cf. Exodus 20:8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In The </a:t>
            </a:r>
            <a:r>
              <a:rPr 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Lord’s Assembly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“Come together”</a:t>
            </a:r>
            <a:r>
              <a:rPr lang="en-US" dirty="0"/>
              <a:t> Acts 20:7; 1 Corinthians 11:17-18, 20, 33-34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“Wait” </a:t>
            </a:r>
            <a:r>
              <a:rPr lang="en-US" b="1" i="1" dirty="0" err="1"/>
              <a:t>ekdechomai</a:t>
            </a:r>
            <a:r>
              <a:rPr lang="en-US" b="1" i="1" dirty="0"/>
              <a:t> </a:t>
            </a:r>
            <a:r>
              <a:rPr lang="en-US" dirty="0"/>
              <a:t>(wait, tarry): “1) to receive, accept </a:t>
            </a:r>
            <a:br>
              <a:rPr lang="en-US" dirty="0"/>
            </a:br>
            <a:r>
              <a:rPr lang="en-US" dirty="0"/>
              <a:t>2) to look for, expect, wait for, await” </a:t>
            </a:r>
            <a:r>
              <a:rPr lang="en-US" sz="1800" dirty="0"/>
              <a:t>(</a:t>
            </a:r>
            <a:r>
              <a:rPr lang="en-US" sz="1800" u="sng" dirty="0"/>
              <a:t>Thayer)</a:t>
            </a:r>
            <a:endParaRPr lang="en-US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8D79-F416-4981-AFB8-8E887D6EFE5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465147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00319" y="1219200"/>
            <a:ext cx="8763000" cy="5181600"/>
          </a:xfrm>
        </p:spPr>
        <p:txBody>
          <a:bodyPr>
            <a:spAutoFit/>
          </a:bodyPr>
          <a:lstStyle/>
          <a:p>
            <a:r>
              <a:rPr lang="en-US" sz="3400" u="sng" dirty="0">
                <a:solidFill>
                  <a:srgbClr val="FF0000"/>
                </a:solidFill>
              </a:rPr>
              <a:t>Authorized Realm</a:t>
            </a:r>
            <a:r>
              <a:rPr lang="en-US" sz="3400" dirty="0">
                <a:solidFill>
                  <a:srgbClr val="FF0000"/>
                </a:solidFill>
              </a:rPr>
              <a:t>: </a:t>
            </a:r>
            <a:r>
              <a:rPr lang="en-US" sz="3400" dirty="0"/>
              <a:t>Kingdom. Luke 22:18</a:t>
            </a:r>
          </a:p>
          <a:p>
            <a:r>
              <a:rPr lang="en-US" sz="3400" u="sng" dirty="0">
                <a:solidFill>
                  <a:srgbClr val="FF0000"/>
                </a:solidFill>
              </a:rPr>
              <a:t>Authorized Assembly</a:t>
            </a:r>
            <a:r>
              <a:rPr lang="en-US" sz="3400" dirty="0">
                <a:solidFill>
                  <a:srgbClr val="FF0000"/>
                </a:solidFill>
              </a:rPr>
              <a:t>: </a:t>
            </a:r>
            <a:r>
              <a:rPr lang="en-US" sz="3400" dirty="0"/>
              <a:t>Assembly of the church.</a:t>
            </a:r>
            <a:br>
              <a:rPr lang="en-US" sz="3400" dirty="0"/>
            </a:br>
            <a:r>
              <a:rPr lang="en-US" sz="3400" dirty="0"/>
              <a:t>1 Corinthians 11:18, 20, 33-34</a:t>
            </a:r>
          </a:p>
          <a:p>
            <a:r>
              <a:rPr lang="en-US" sz="3400" u="sng" dirty="0">
                <a:solidFill>
                  <a:srgbClr val="FF0000"/>
                </a:solidFill>
              </a:rPr>
              <a:t>Authorized Time</a:t>
            </a:r>
            <a:r>
              <a:rPr lang="en-US" sz="3400" dirty="0">
                <a:solidFill>
                  <a:srgbClr val="FF0000"/>
                </a:solidFill>
              </a:rPr>
              <a:t>: </a:t>
            </a:r>
            <a:r>
              <a:rPr lang="en-US" sz="3400" dirty="0"/>
              <a:t>First day of the week. Acts 20:7</a:t>
            </a:r>
          </a:p>
          <a:p>
            <a:r>
              <a:rPr lang="en-US" sz="3400" u="sng" dirty="0">
                <a:solidFill>
                  <a:srgbClr val="FF0000"/>
                </a:solidFill>
              </a:rPr>
              <a:t>Authorized Elements</a:t>
            </a:r>
            <a:r>
              <a:rPr lang="en-US" sz="3400" dirty="0">
                <a:solidFill>
                  <a:srgbClr val="FF0000"/>
                </a:solidFill>
              </a:rPr>
              <a:t>: </a:t>
            </a:r>
            <a:r>
              <a:rPr lang="en-US" sz="3400" dirty="0"/>
              <a:t>Unleavened bread and fruit of the vine. 1 Corinthians 11:23-25; Luke 22:18-20; Matthew 26:26-29</a:t>
            </a:r>
          </a:p>
          <a:p>
            <a:r>
              <a:rPr lang="en-US" sz="3400" u="sng" dirty="0">
                <a:solidFill>
                  <a:srgbClr val="FF0000"/>
                </a:solidFill>
              </a:rPr>
              <a:t>Authorized Participants</a:t>
            </a:r>
            <a:r>
              <a:rPr lang="en-US" sz="3400" dirty="0">
                <a:solidFill>
                  <a:srgbClr val="FF0000"/>
                </a:solidFill>
              </a:rPr>
              <a:t>: </a:t>
            </a:r>
            <a:r>
              <a:rPr lang="en-US" sz="3400" dirty="0"/>
              <a:t>Disciples. Acts 20:7</a:t>
            </a:r>
          </a:p>
          <a:p>
            <a:r>
              <a:rPr lang="en-US" sz="3400" u="sng" dirty="0">
                <a:solidFill>
                  <a:srgbClr val="FF0000"/>
                </a:solidFill>
              </a:rPr>
              <a:t>Authorized Conduct</a:t>
            </a:r>
            <a:r>
              <a:rPr lang="en-US" sz="3400" dirty="0">
                <a:solidFill>
                  <a:srgbClr val="FF0000"/>
                </a:solidFill>
              </a:rPr>
              <a:t>. </a:t>
            </a:r>
            <a:r>
              <a:rPr lang="en-US" sz="3400" dirty="0"/>
              <a:t>1 Corinthians 11:23-29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8D79-F416-4981-AFB8-8E887D6EFE58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41104" y="1676668"/>
            <a:ext cx="8693150" cy="2631490"/>
          </a:xfrm>
        </p:spPr>
        <p:txBody>
          <a:bodyPr>
            <a:spAutoFit/>
          </a:bodyPr>
          <a:lstStyle/>
          <a:p>
            <a:r>
              <a:rPr lang="en-US" sz="3200" dirty="0"/>
              <a:t>There is so much to remember about the death of Jesus.</a:t>
            </a:r>
          </a:p>
          <a:p>
            <a:r>
              <a:rPr lang="en-US" sz="3200" dirty="0"/>
              <a:t>Our remembrance as we eat the Lord’s Supper ought to cause us to embrace the depth of </a:t>
            </a:r>
            <a:r>
              <a:rPr lang="en-US" sz="3200" u="sng" dirty="0"/>
              <a:t>God’s gracious love</a:t>
            </a:r>
            <a:r>
              <a:rPr lang="en-US" sz="3200" dirty="0"/>
              <a:t> which was fully expressed in the </a:t>
            </a:r>
            <a:r>
              <a:rPr lang="en-US" sz="3200" u="sng" dirty="0"/>
              <a:t>suffering</a:t>
            </a:r>
            <a:r>
              <a:rPr lang="en-US" sz="3200" dirty="0"/>
              <a:t>, </a:t>
            </a:r>
            <a:r>
              <a:rPr lang="en-US" sz="3200" u="sng" dirty="0"/>
              <a:t>surrender</a:t>
            </a:r>
            <a:r>
              <a:rPr lang="en-US" sz="3200" dirty="0"/>
              <a:t> and </a:t>
            </a:r>
            <a:r>
              <a:rPr lang="en-US" sz="3200" u="sng" dirty="0"/>
              <a:t>sacrifice</a:t>
            </a:r>
            <a:r>
              <a:rPr lang="en-US" sz="3200" dirty="0"/>
              <a:t> of Jesus.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86800" cy="5478423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Memorial. </a:t>
            </a:r>
            <a:r>
              <a:rPr lang="en-US" sz="3200" i="1" dirty="0"/>
              <a:t>“</a:t>
            </a:r>
            <a:r>
              <a:rPr lang="en-US" sz="3200" i="1" dirty="0">
                <a:highlight>
                  <a:srgbClr val="FFFF00"/>
                </a:highlight>
              </a:rPr>
              <a:t>This do in remembrance of me.” </a:t>
            </a:r>
          </a:p>
          <a:p>
            <a:pPr>
              <a:spcBef>
                <a:spcPts val="0"/>
              </a:spcBef>
            </a:pPr>
            <a:r>
              <a:rPr lang="en-US" sz="3200" u="sng" dirty="0"/>
              <a:t>What is a memorial</a:t>
            </a:r>
            <a:r>
              <a:rPr lang="en-US" sz="3200" dirty="0"/>
              <a:t>?</a:t>
            </a:r>
            <a:r>
              <a:rPr lang="en-US" sz="4400" dirty="0"/>
              <a:t> </a:t>
            </a:r>
            <a:r>
              <a:rPr lang="en-US" sz="3200" dirty="0"/>
              <a:t>“something, especially a structure, established to remind people of a person or event.” </a:t>
            </a:r>
            <a:r>
              <a:rPr lang="en-US" sz="2800" dirty="0"/>
              <a:t>(Google)</a:t>
            </a:r>
            <a:endParaRPr lang="en-US" sz="4400" dirty="0"/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/>
              <a:t>Rainbow. Genesis 9:12ff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/>
              <a:t>The Passover. Exodus 12:14, 24; 13:8, 14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/>
              <a:t>Ark of the Covenant: Hebrews 9:4</a:t>
            </a:r>
          </a:p>
          <a:p>
            <a:pPr lvl="2">
              <a:spcBef>
                <a:spcPts val="0"/>
              </a:spcBef>
            </a:pPr>
            <a:r>
              <a:rPr lang="en-US" sz="2600" dirty="0"/>
              <a:t>Omer of manna. Exodus 16:33</a:t>
            </a:r>
          </a:p>
          <a:p>
            <a:pPr lvl="2">
              <a:spcBef>
                <a:spcPts val="0"/>
              </a:spcBef>
            </a:pPr>
            <a:r>
              <a:rPr lang="en-US" sz="2600" dirty="0"/>
              <a:t>Aaron’s rod. Exodus 7-8; Numbers 17:6-10</a:t>
            </a:r>
          </a:p>
          <a:p>
            <a:pPr lvl="2">
              <a:spcBef>
                <a:spcPts val="0"/>
              </a:spcBef>
            </a:pPr>
            <a:r>
              <a:rPr lang="en-US" sz="2600" dirty="0"/>
              <a:t>Tablets of stone. Deuteronomy 6:20</a:t>
            </a:r>
            <a:endParaRPr lang="en-US" sz="4300" dirty="0"/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/>
              <a:t>The twelve stones. Joshua 4:22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6050" y="1447800"/>
            <a:ext cx="8851900" cy="5201424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Memorial. </a:t>
            </a:r>
            <a:r>
              <a:rPr lang="en-US" sz="3600" i="1" dirty="0"/>
              <a:t>“</a:t>
            </a:r>
            <a:r>
              <a:rPr lang="en-US" sz="3600" i="1" dirty="0">
                <a:highlight>
                  <a:srgbClr val="FFFF00"/>
                </a:highlight>
              </a:rPr>
              <a:t>This do in remembrance of me.”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Remember His death. Matthew 26:28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Remember His love. Romans 5:8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Remember the horror of sin. Romans 6:23; </a:t>
            </a:r>
            <a:br>
              <a:rPr lang="en-US" sz="3600" dirty="0"/>
            </a:br>
            <a:r>
              <a:rPr lang="en-US" sz="3600" dirty="0"/>
              <a:t>Hebrews 9:22; 10:1ff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Makes the New Covenant possible.</a:t>
            </a:r>
            <a:br>
              <a:rPr lang="en-US" sz="3600" dirty="0"/>
            </a:br>
            <a:r>
              <a:rPr lang="en-US" sz="3600" dirty="0"/>
              <a:t>Hebrews 9:16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Makes remission possible. Ephesians 1:7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42077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Proclamation. </a:t>
            </a:r>
            <a:r>
              <a:rPr lang="en-US" sz="3200" dirty="0"/>
              <a:t>1 Corinthians 11:26 </a:t>
            </a:r>
            <a:r>
              <a:rPr lang="en-US" sz="3200" i="1" dirty="0"/>
              <a:t>“For as often as ye eat this bread, and drink the cup, </a:t>
            </a:r>
            <a:r>
              <a:rPr lang="en-US" sz="3200" i="1" dirty="0">
                <a:highlight>
                  <a:srgbClr val="FFFF00"/>
                </a:highlight>
              </a:rPr>
              <a:t>ye proclaim the Lord’s death</a:t>
            </a:r>
            <a:r>
              <a:rPr lang="en-US" sz="3200" i="1" dirty="0"/>
              <a:t>…”</a:t>
            </a:r>
          </a:p>
          <a:p>
            <a:pPr lvl="1"/>
            <a:r>
              <a:rPr lang="en-US" sz="3200" dirty="0"/>
              <a:t>Proclamation of our faith in the benefits of His blood.</a:t>
            </a:r>
          </a:p>
          <a:p>
            <a:pPr marL="319088" lvl="1" indent="0">
              <a:buNone/>
            </a:pPr>
            <a:endParaRPr lang="en-US" sz="3200" dirty="0"/>
          </a:p>
          <a:p>
            <a:r>
              <a:rPr lang="en-US" sz="3200" i="1" dirty="0">
                <a:highlight>
                  <a:srgbClr val="FFFF00"/>
                </a:highlight>
              </a:rPr>
              <a:t>“… till he come.”</a:t>
            </a:r>
            <a:r>
              <a:rPr lang="en-US" sz="3200" dirty="0">
                <a:highlight>
                  <a:srgbClr val="FFFF00"/>
                </a:highlight>
              </a:rPr>
              <a:t> cf. John 5:28-29; cf. 2 Peter 3:8ff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1384995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Communion, </a:t>
            </a:r>
            <a:r>
              <a:rPr lang="en-US" dirty="0"/>
              <a:t>a fellowship, sharing in the </a:t>
            </a:r>
            <a:r>
              <a:rPr lang="en-US" sz="2800" dirty="0"/>
              <a:t>blood</a:t>
            </a:r>
            <a:r>
              <a:rPr lang="en-US" dirty="0"/>
              <a:t> of Christ, and a sharing with other Christians.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1 Corinthians 10:16-17; 11:17ff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895600"/>
            <a:ext cx="769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6050" y="1630162"/>
            <a:ext cx="8769350" cy="446583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Observed With Reverence.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/>
              <a:t>“in a worthy manner”</a:t>
            </a:r>
            <a:r>
              <a:rPr lang="en-US" sz="3200" dirty="0"/>
              <a:t> (NKJV) – 1Corinthians 11:27, 29 </a:t>
            </a:r>
            <a:r>
              <a:rPr lang="en-US" sz="3200" i="1" dirty="0"/>
              <a:t>“worthily”  (</a:t>
            </a:r>
            <a:r>
              <a:rPr lang="en-US" sz="3200" dirty="0"/>
              <a:t>KJV)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  <a:tabLst>
                <a:tab pos="509588" algn="l"/>
              </a:tabLst>
            </a:pP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AT IN A 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W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ORTHY 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M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ANNER</a:t>
            </a:r>
            <a:br>
              <a:rPr lang="en-US" sz="36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/>
              <a:t> </a:t>
            </a:r>
            <a:r>
              <a:rPr lang="en-US" sz="3600" dirty="0"/>
              <a:t>(1 Corinthians 11:27-29)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tabLst>
                <a:tab pos="509588" algn="l"/>
              </a:tabLst>
            </a:pP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Unworthy manner?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509588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As a meal. </a:t>
            </a:r>
            <a:r>
              <a:rPr lang="en-US" sz="2800" b="1" dirty="0">
                <a:cs typeface="Times New Roman" pitchFamily="18" charset="0"/>
              </a:rPr>
              <a:t>(1 Corinthians 11:20-22, 34)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509588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Carelessly, casually, irreverently (talking, disturbing, disrupting), 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6050" y="1481328"/>
            <a:ext cx="8851900" cy="4826962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Observed With Reverence. </a:t>
            </a:r>
            <a:r>
              <a:rPr lang="en-US" sz="3600" i="1" dirty="0"/>
              <a:t>“in a worthy manner”</a:t>
            </a:r>
            <a:r>
              <a:rPr lang="en-US" sz="3600" dirty="0"/>
              <a:t> (NKJV) – 1Corinthians 11:27,29 </a:t>
            </a:r>
            <a:r>
              <a:rPr lang="en-US" sz="3600" i="1" dirty="0"/>
              <a:t>“worthily” (</a:t>
            </a:r>
            <a:r>
              <a:rPr lang="en-US" sz="3600" dirty="0"/>
              <a:t>KJV)</a:t>
            </a:r>
          </a:p>
          <a:p>
            <a:r>
              <a:rPr lang="en-US" sz="3600" dirty="0">
                <a:highlight>
                  <a:srgbClr val="FFFF00"/>
                </a:highlight>
              </a:rPr>
              <a:t>Failure to observe with proper reverence brings condemnation – 1Corinthians 11:27, 29</a:t>
            </a:r>
          </a:p>
          <a:p>
            <a:pPr lvl="1"/>
            <a:r>
              <a:rPr lang="en-US" sz="3600" dirty="0"/>
              <a:t>One will be guilty of the body and blood of the Lord.</a:t>
            </a:r>
          </a:p>
          <a:p>
            <a:pPr lvl="1"/>
            <a:r>
              <a:rPr lang="en-US" sz="3600" dirty="0"/>
              <a:t>One will eat and drink judgment to himself.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300" y="465147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6050" y="1219200"/>
            <a:ext cx="8845550" cy="483209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Observed With Reverence.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u="sng" dirty="0">
                <a:solidFill>
                  <a:srgbClr val="000099"/>
                </a:solidFill>
              </a:rPr>
              <a:t>A.T. Robertson</a:t>
            </a:r>
            <a:r>
              <a:rPr lang="en-US" sz="2800" dirty="0">
                <a:solidFill>
                  <a:srgbClr val="000099"/>
                </a:solidFill>
              </a:rPr>
              <a:t>: “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He does not say or imply that we ourselves must be ‘worthy’ (</a:t>
            </a:r>
            <a:r>
              <a:rPr lang="en-US" sz="2800" i="1" dirty="0" err="1">
                <a:solidFill>
                  <a:srgbClr val="000099"/>
                </a:solidFill>
                <a:cs typeface="Times New Roman" pitchFamily="18" charset="0"/>
              </a:rPr>
              <a:t>axioi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) to partake of the Lord’s Supper. No one would ever partake on those terms.” (</a:t>
            </a:r>
            <a:r>
              <a:rPr lang="en-US" sz="2800" i="1" dirty="0">
                <a:solidFill>
                  <a:srgbClr val="000099"/>
                </a:solidFill>
                <a:cs typeface="Times New Roman" pitchFamily="18" charset="0"/>
              </a:rPr>
              <a:t>Word Pictures, in the NT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, IV:165)</a:t>
            </a:r>
            <a:endParaRPr lang="en-US" sz="2800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u="sng" dirty="0">
                <a:solidFill>
                  <a:srgbClr val="000099"/>
                </a:solidFill>
              </a:rPr>
              <a:t>Albert Barnes</a:t>
            </a:r>
            <a:r>
              <a:rPr lang="en-US" sz="2800" dirty="0">
                <a:solidFill>
                  <a:srgbClr val="000099"/>
                </a:solidFill>
              </a:rPr>
              <a:t>: 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“Most persons interpret it as if it were </a:t>
            </a:r>
            <a:r>
              <a:rPr lang="en-US" sz="2800" i="1" dirty="0">
                <a:solidFill>
                  <a:srgbClr val="000099"/>
                </a:solidFill>
                <a:cs typeface="Times New Roman" pitchFamily="18" charset="0"/>
              </a:rPr>
              <a:t>unworthy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, and not </a:t>
            </a:r>
            <a:r>
              <a:rPr lang="en-US" sz="2800" i="1" dirty="0">
                <a:solidFill>
                  <a:srgbClr val="000099"/>
                </a:solidFill>
                <a:cs typeface="Times New Roman" pitchFamily="18" charset="0"/>
              </a:rPr>
              <a:t>unworthily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; and seem to suppose that it refers to their personal qualifications, to their </a:t>
            </a:r>
            <a:r>
              <a:rPr lang="en-US" sz="2800" i="1" dirty="0">
                <a:solidFill>
                  <a:srgbClr val="000099"/>
                </a:solidFill>
                <a:cs typeface="Times New Roman" pitchFamily="18" charset="0"/>
              </a:rPr>
              <a:t>unfitness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to partake of it, rather than to the </a:t>
            </a:r>
            <a:r>
              <a:rPr lang="en-US" sz="2800" i="1" dirty="0">
                <a:solidFill>
                  <a:srgbClr val="000099"/>
                </a:solidFill>
                <a:cs typeface="Times New Roman" pitchFamily="18" charset="0"/>
              </a:rPr>
              <a:t>manner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in which it is done. It is to be remembered, therefore, that the word here used is an </a:t>
            </a:r>
            <a:r>
              <a:rPr lang="en-US" sz="2800" i="1" dirty="0">
                <a:solidFill>
                  <a:srgbClr val="000099"/>
                </a:solidFill>
                <a:cs typeface="Times New Roman" pitchFamily="18" charset="0"/>
              </a:rPr>
              <a:t>adverb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, and not an </a:t>
            </a:r>
            <a:r>
              <a:rPr lang="en-US" sz="2800" i="1" dirty="0">
                <a:solidFill>
                  <a:srgbClr val="000099"/>
                </a:solidFill>
                <a:cs typeface="Times New Roman" pitchFamily="18" charset="0"/>
              </a:rPr>
              <a:t>adjective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, and has reference to the manner of observing the ordinance, and not to their personal qualifications or fitness.” (1 Corinthians, 217)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Lord’s Supper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4119" y="1481328"/>
            <a:ext cx="8915400" cy="2596095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  <a:tabLst>
                <a:tab pos="509588" algn="l"/>
              </a:tabLs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Observed With Self-Examination.</a:t>
            </a:r>
            <a:endParaRPr lang="en-US" sz="3600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  <a:tabLst>
                <a:tab pos="509588" algn="l"/>
              </a:tabLst>
            </a:pPr>
            <a:r>
              <a:rPr lang="en-US" sz="3600" i="1" dirty="0" err="1">
                <a:solidFill>
                  <a:srgbClr val="000099"/>
                </a:solidFill>
                <a:cs typeface="Times New Roman" pitchFamily="18" charset="0"/>
              </a:rPr>
              <a:t>dokimazo</a:t>
            </a:r>
            <a:r>
              <a:rPr lang="en-US" sz="36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99"/>
                </a:solidFill>
                <a:cs typeface="Times New Roman" pitchFamily="18" charset="0"/>
              </a:rPr>
              <a:t>– Scrutinize and thus approve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509588" algn="l"/>
              </a:tabLst>
            </a:pPr>
            <a:r>
              <a:rPr lang="en-US" sz="3100" dirty="0">
                <a:cs typeface="Times New Roman" pitchFamily="18" charset="0"/>
              </a:rPr>
              <a:t>Am I discerning the Lord’s body? – 1 Corinthians 11:29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509588" algn="l"/>
              </a:tabLst>
            </a:pPr>
            <a:r>
              <a:rPr lang="en-US" sz="3200" dirty="0">
                <a:cs typeface="Times New Roman" pitchFamily="18" charset="0"/>
              </a:rPr>
              <a:t>Am I judging my conduct? – 1 Corinthians 11:31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74494-19FA-4021-A8F5-E67E844B4F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0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E0FC6C04-592A-499C-AE63-280780F21E25}" vid="{8CEEE961-FC67-475F-A135-5958AF2CF4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4128</TotalTime>
  <Words>1417</Words>
  <Application>Microsoft Office PowerPoint</Application>
  <PresentationFormat>On-screen Show (4:3)</PresentationFormat>
  <Paragraphs>133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Book</vt:lpstr>
      <vt:lpstr>Perpetua</vt:lpstr>
      <vt:lpstr>Wingdings</vt:lpstr>
      <vt:lpstr>Wingdings 2</vt:lpstr>
      <vt:lpstr>Default Design</vt:lpstr>
      <vt:lpstr>Theme10</vt:lpstr>
      <vt:lpstr>PowerPoint Presentation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  <vt:lpstr>The Lord’s Supper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Micky Galloway</dc:creator>
  <cp:lastModifiedBy>Richard Lidh</cp:lastModifiedBy>
  <cp:revision>29</cp:revision>
  <cp:lastPrinted>2022-05-29T01:33:43Z</cp:lastPrinted>
  <dcterms:created xsi:type="dcterms:W3CDTF">2017-03-11T23:38:38Z</dcterms:created>
  <dcterms:modified xsi:type="dcterms:W3CDTF">2022-05-29T01:34:09Z</dcterms:modified>
</cp:coreProperties>
</file>